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0" r:id="rId5"/>
    <p:sldId id="269" r:id="rId6"/>
    <p:sldId id="268" r:id="rId7"/>
    <p:sldId id="261" r:id="rId8"/>
    <p:sldId id="262" r:id="rId9"/>
    <p:sldId id="263" r:id="rId10"/>
    <p:sldId id="264"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D085B-D768-AB88-4360-216EFCD5C4CC}" v="5727" dt="2025-11-19T15:10:38.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014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110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214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92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6701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421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28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342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1567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646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603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5023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6724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856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347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5892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655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22855596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descr="A pencil on a notebook&#10;&#10;Description automatically generated">
            <a:extLst>
              <a:ext uri="{FF2B5EF4-FFF2-40B4-BE49-F238E27FC236}">
                <a16:creationId xmlns:a16="http://schemas.microsoft.com/office/drawing/2014/main" id="{41118841-78D0-18DA-2C4E-66EAFF8CA3C6}"/>
              </a:ext>
            </a:extLst>
          </p:cNvPr>
          <p:cNvPicPr>
            <a:picLocks noChangeAspect="1"/>
          </p:cNvPicPr>
          <p:nvPr/>
        </p:nvPicPr>
        <p:blipFill>
          <a:blip r:embed="rId3">
            <a:alphaModFix amt="81000"/>
            <a:extLst>
              <a:ext uri="{BEBA8EAE-BF5A-486C-A8C5-ECC9F3942E4B}">
                <a14:imgProps xmlns:a14="http://schemas.microsoft.com/office/drawing/2010/main">
                  <a14:imgLayer r:embed="rId4">
                    <a14:imgEffect>
                      <a14:saturation sat="92000"/>
                    </a14:imgEffect>
                    <a14:imgEffect>
                      <a14:brightnessContrast bright="17000" contrast="-38000"/>
                    </a14:imgEffect>
                  </a14:imgLayer>
                </a14:imgProps>
              </a:ext>
            </a:extLst>
          </a:blip>
          <a:srcRect t="3548" b="3548"/>
          <a:stretch/>
        </p:blipFill>
        <p:spPr>
          <a:xfrm>
            <a:off x="20" y="10"/>
            <a:ext cx="12191980" cy="6857990"/>
          </a:xfrm>
          <a:prstGeom prst="rect">
            <a:avLst/>
          </a:prstGeom>
        </p:spPr>
      </p:pic>
      <p:sp>
        <p:nvSpPr>
          <p:cNvPr id="2" name="Title 1"/>
          <p:cNvSpPr>
            <a:spLocks noGrp="1"/>
          </p:cNvSpPr>
          <p:nvPr>
            <p:ph type="ctrTitle"/>
          </p:nvPr>
        </p:nvSpPr>
        <p:spPr>
          <a:xfrm>
            <a:off x="1779" y="-3514"/>
            <a:ext cx="10033202" cy="2471443"/>
          </a:xfrm>
        </p:spPr>
        <p:txBody>
          <a:bodyPr vert="horz" lIns="91440" tIns="45720" rIns="91440" bIns="45720" rtlCol="0" anchor="b">
            <a:normAutofit/>
          </a:bodyPr>
          <a:lstStyle/>
          <a:p>
            <a:pPr algn="ctr"/>
            <a:r>
              <a:rPr lang="en-US" dirty="0">
                <a:solidFill>
                  <a:schemeClr val="bg1"/>
                </a:solidFill>
              </a:rPr>
              <a:t>How to …</a:t>
            </a:r>
            <a:br>
              <a:rPr lang="en-US" dirty="0">
                <a:solidFill>
                  <a:schemeClr val="bg1"/>
                </a:solidFill>
              </a:rPr>
            </a:br>
            <a:r>
              <a:rPr lang="en-US" dirty="0">
                <a:solidFill>
                  <a:schemeClr val="bg1"/>
                </a:solidFill>
              </a:rPr>
              <a:t>Write documentation</a:t>
            </a:r>
          </a:p>
        </p:txBody>
      </p:sp>
      <p:sp>
        <p:nvSpPr>
          <p:cNvPr id="3" name="Subtitle 2"/>
          <p:cNvSpPr>
            <a:spLocks noGrp="1"/>
          </p:cNvSpPr>
          <p:nvPr>
            <p:ph type="subTitle" idx="1"/>
          </p:nvPr>
        </p:nvSpPr>
        <p:spPr>
          <a:xfrm>
            <a:off x="3685950" y="5305164"/>
            <a:ext cx="8355542" cy="664647"/>
          </a:xfrm>
        </p:spPr>
        <p:txBody>
          <a:bodyPr vert="horz" lIns="91440" tIns="45720" rIns="91440" bIns="45720" rtlCol="0" anchor="t">
            <a:normAutofit/>
          </a:bodyPr>
          <a:lstStyle/>
          <a:p>
            <a:pPr algn="ctr"/>
            <a:r>
              <a:rPr lang="en-US" dirty="0">
                <a:solidFill>
                  <a:schemeClr val="bg1"/>
                </a:solidFill>
              </a:rPr>
              <a:t>Documentation, Readme and code comments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06A8-BF04-959F-C292-9A8DEB9F92B5}"/>
              </a:ext>
            </a:extLst>
          </p:cNvPr>
          <p:cNvSpPr>
            <a:spLocks noGrp="1"/>
          </p:cNvSpPr>
          <p:nvPr>
            <p:ph type="title"/>
          </p:nvPr>
        </p:nvSpPr>
        <p:spPr/>
        <p:txBody>
          <a:bodyPr/>
          <a:lstStyle/>
          <a:p>
            <a:r>
              <a:rPr lang="en-US" dirty="0">
                <a:ea typeface="Calibri Light"/>
                <a:cs typeface="Calibri Light"/>
              </a:rPr>
              <a:t>Accessibility </a:t>
            </a:r>
            <a:endParaRPr lang="en-US" dirty="0"/>
          </a:p>
        </p:txBody>
      </p:sp>
      <p:sp>
        <p:nvSpPr>
          <p:cNvPr id="3" name="Content Placeholder 2">
            <a:extLst>
              <a:ext uri="{FF2B5EF4-FFF2-40B4-BE49-F238E27FC236}">
                <a16:creationId xmlns:a16="http://schemas.microsoft.com/office/drawing/2014/main" id="{BA9C9CDC-7C64-23DB-BF55-A23F2C63D619}"/>
              </a:ext>
            </a:extLst>
          </p:cNvPr>
          <p:cNvSpPr>
            <a:spLocks noGrp="1"/>
          </p:cNvSpPr>
          <p:nvPr>
            <p:ph idx="1"/>
          </p:nvPr>
        </p:nvSpPr>
        <p:spPr>
          <a:xfrm>
            <a:off x="432421" y="1854135"/>
            <a:ext cx="6594281" cy="4112655"/>
          </a:xfrm>
        </p:spPr>
        <p:txBody>
          <a:bodyPr vert="horz" lIns="91440" tIns="45720" rIns="91440" bIns="45720" rtlCol="0" anchor="t">
            <a:normAutofit fontScale="85000" lnSpcReduction="20000"/>
          </a:bodyPr>
          <a:lstStyle/>
          <a:p>
            <a:r>
              <a:rPr lang="en-US" dirty="0"/>
              <a:t>You should write your documentation keeping others in mind, this can include things like:</a:t>
            </a:r>
          </a:p>
          <a:p>
            <a:pPr lvl="1">
              <a:buClr>
                <a:srgbClr val="8AD0D6"/>
              </a:buClr>
              <a:buFont typeface="Courier New" charset="2"/>
              <a:buChar char="o"/>
            </a:pPr>
            <a:r>
              <a:rPr lang="en-US" dirty="0"/>
              <a:t>What if someone is colorblind</a:t>
            </a:r>
          </a:p>
          <a:p>
            <a:pPr lvl="1">
              <a:buClr>
                <a:srgbClr val="8AD0D6"/>
              </a:buClr>
              <a:buFont typeface="Courier New" charset="2"/>
              <a:buChar char="o"/>
            </a:pPr>
            <a:r>
              <a:rPr lang="en-US" dirty="0"/>
              <a:t>What if someone has low vision</a:t>
            </a:r>
          </a:p>
          <a:p>
            <a:pPr lvl="1">
              <a:buClr>
                <a:srgbClr val="8AD0D6"/>
              </a:buClr>
              <a:buFont typeface="Courier New" charset="2"/>
              <a:buChar char="o"/>
            </a:pPr>
            <a:r>
              <a:rPr lang="en-US" dirty="0"/>
              <a:t>What if someone uses a screen reader</a:t>
            </a:r>
          </a:p>
          <a:p>
            <a:pPr>
              <a:buClr>
                <a:srgbClr val="8AD0D6"/>
              </a:buClr>
            </a:pPr>
            <a:r>
              <a:rPr lang="en-US" dirty="0"/>
              <a:t>Screenshots are helpful but should not be the only source of information</a:t>
            </a:r>
          </a:p>
          <a:p>
            <a:pPr>
              <a:buClr>
                <a:srgbClr val="8AD0D6"/>
              </a:buClr>
            </a:pPr>
            <a:r>
              <a:rPr lang="en-US" dirty="0"/>
              <a:t>Keeping a document accessible is better for everyone, example: subtitles and who uses them</a:t>
            </a:r>
          </a:p>
          <a:p>
            <a:pPr>
              <a:buClr>
                <a:srgbClr val="8AD0D6"/>
              </a:buClr>
            </a:pPr>
            <a:r>
              <a:rPr lang="en-US" dirty="0"/>
              <a:t>Making your documentation accessible makes it better for everyone</a:t>
            </a:r>
          </a:p>
          <a:p>
            <a:pPr>
              <a:buClr>
                <a:srgbClr val="8AD0D6"/>
              </a:buClr>
            </a:pPr>
            <a:r>
              <a:rPr lang="en-US" dirty="0"/>
              <a:t>You don't know who will read your documentation, don't make assumptions, don't make someone ask for special treatment, make it accessible by default</a:t>
            </a:r>
          </a:p>
          <a:p>
            <a:pPr>
              <a:buClr>
                <a:srgbClr val="8AD0D6"/>
              </a:buClr>
            </a:pPr>
            <a:endParaRPr lang="en-US" dirty="0"/>
          </a:p>
        </p:txBody>
      </p:sp>
      <p:pic>
        <p:nvPicPr>
          <p:cNvPr id="4" name="Picture 3" descr="Princess Bride Meme: You keep using that word,  accessibility? I do not think it means what you think it means">
            <a:extLst>
              <a:ext uri="{FF2B5EF4-FFF2-40B4-BE49-F238E27FC236}">
                <a16:creationId xmlns:a16="http://schemas.microsoft.com/office/drawing/2014/main" id="{0D163EAF-61F3-1C44-3A67-EA5268A9DF9A}"/>
              </a:ext>
            </a:extLst>
          </p:cNvPr>
          <p:cNvPicPr>
            <a:picLocks noChangeAspect="1"/>
          </p:cNvPicPr>
          <p:nvPr/>
        </p:nvPicPr>
        <p:blipFill>
          <a:blip r:embed="rId2"/>
          <a:stretch>
            <a:fillRect/>
          </a:stretch>
        </p:blipFill>
        <p:spPr>
          <a:xfrm>
            <a:off x="7027793" y="1491491"/>
            <a:ext cx="4762500" cy="4752975"/>
          </a:xfrm>
          <a:prstGeom prst="rect">
            <a:avLst/>
          </a:prstGeom>
        </p:spPr>
      </p:pic>
    </p:spTree>
    <p:extLst>
      <p:ext uri="{BB962C8B-B14F-4D97-AF65-F5344CB8AC3E}">
        <p14:creationId xmlns:p14="http://schemas.microsoft.com/office/powerpoint/2010/main" val="161957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5930-61E7-AD0A-2D39-7EC2196F62CA}"/>
              </a:ext>
            </a:extLst>
          </p:cNvPr>
          <p:cNvSpPr>
            <a:spLocks noGrp="1"/>
          </p:cNvSpPr>
          <p:nvPr>
            <p:ph type="title"/>
          </p:nvPr>
        </p:nvSpPr>
        <p:spPr/>
        <p:txBody>
          <a:bodyPr/>
          <a:lstStyle/>
          <a:p>
            <a:r>
              <a:rPr lang="en-US"/>
              <a:t>AI and documentation, README and comments</a:t>
            </a:r>
          </a:p>
        </p:txBody>
      </p:sp>
      <p:sp>
        <p:nvSpPr>
          <p:cNvPr id="3" name="Content Placeholder 2">
            <a:extLst>
              <a:ext uri="{FF2B5EF4-FFF2-40B4-BE49-F238E27FC236}">
                <a16:creationId xmlns:a16="http://schemas.microsoft.com/office/drawing/2014/main" id="{5DAEF783-BA0A-C4FF-3D26-0DA812CD43A9}"/>
              </a:ext>
            </a:extLst>
          </p:cNvPr>
          <p:cNvSpPr>
            <a:spLocks noGrp="1"/>
          </p:cNvSpPr>
          <p:nvPr>
            <p:ph idx="1"/>
          </p:nvPr>
        </p:nvSpPr>
        <p:spPr>
          <a:xfrm>
            <a:off x="4300399" y="2127461"/>
            <a:ext cx="7306585" cy="4112655"/>
          </a:xfrm>
        </p:spPr>
        <p:txBody>
          <a:bodyPr vert="horz" lIns="91440" tIns="45720" rIns="91440" bIns="45720" rtlCol="0" anchor="t">
            <a:normAutofit fontScale="70000" lnSpcReduction="20000"/>
          </a:bodyPr>
          <a:lstStyle/>
          <a:p>
            <a:r>
              <a:rPr lang="en-US" dirty="0"/>
              <a:t>AI can be helpful for documentation, you can use AI to do things like organize your documentation and thoughts, help start to turn your documentation  into other formats, or even just to bounce ideas off of</a:t>
            </a:r>
          </a:p>
          <a:p>
            <a:pPr>
              <a:buClr>
                <a:srgbClr val="8AD0D6"/>
              </a:buClr>
            </a:pPr>
            <a:r>
              <a:rPr lang="en-US" dirty="0"/>
              <a:t>AI can be helpful with things like starting scripts/programs/apps to include best practices and ensuring you have a start on each file/package you need</a:t>
            </a:r>
          </a:p>
          <a:p>
            <a:pPr>
              <a:buClr>
                <a:srgbClr val="8AD0D6"/>
              </a:buClr>
            </a:pPr>
            <a:r>
              <a:rPr lang="en-US" dirty="0"/>
              <a:t>AI can help generate the start of documentation for things that are badly documented, or not documented at all</a:t>
            </a:r>
          </a:p>
          <a:p>
            <a:pPr>
              <a:buClr>
                <a:srgbClr val="8AD0D6"/>
              </a:buClr>
            </a:pPr>
            <a:r>
              <a:rPr lang="en-US" dirty="0"/>
              <a:t>AI can help you keep your documents up to date, and check the validity of some types of documentation such as checking unit tests or running scripts regularly (think </a:t>
            </a:r>
            <a:r>
              <a:rPr lang="en-US" dirty="0" err="1"/>
              <a:t>cron</a:t>
            </a:r>
            <a:r>
              <a:rPr lang="en-US" dirty="0"/>
              <a:t> job but better)</a:t>
            </a:r>
          </a:p>
          <a:p>
            <a:pPr>
              <a:buClr>
                <a:srgbClr val="8AD0D6"/>
              </a:buClr>
            </a:pPr>
            <a:r>
              <a:rPr lang="en-US" dirty="0"/>
              <a:t>If an AI is aware of the documentation, it can use the information or spit back chunks of information, based on the questions you're asking.  </a:t>
            </a:r>
          </a:p>
          <a:p>
            <a:pPr>
              <a:buClr>
                <a:srgbClr val="8AD0D6"/>
              </a:buClr>
            </a:pPr>
            <a:r>
              <a:rPr lang="en-US" dirty="0"/>
              <a:t>Caution: junk in, junk out, documentation quality matters a lot with an AI</a:t>
            </a:r>
          </a:p>
          <a:p>
            <a:pPr>
              <a:buClr>
                <a:srgbClr val="8AD0D6"/>
              </a:buClr>
            </a:pPr>
            <a:r>
              <a:rPr lang="en-US" dirty="0"/>
              <a:t>WARNING:  AI is not perfect, AI hallucinates, don't just blindly assume it worked, check everything, read/listen to what the AI gives you</a:t>
            </a:r>
            <a:endParaRPr lang="en-US"/>
          </a:p>
        </p:txBody>
      </p:sp>
      <p:pic>
        <p:nvPicPr>
          <p:cNvPr id="4" name="Picture 3" descr="A cartoon of a person holding a mushroom asking an AI &quot;Is this mushroom edible?&quot; AI says &quot;Yes!&quot;  then after it poisons the person AI says to a grave &quot;You're right that mushroom was poisonous.  I'm sorry for the confusion, would you like to learn about poisonous mushrooms?&quot;">
            <a:extLst>
              <a:ext uri="{FF2B5EF4-FFF2-40B4-BE49-F238E27FC236}">
                <a16:creationId xmlns:a16="http://schemas.microsoft.com/office/drawing/2014/main" id="{5B1620ED-7403-6392-BB2D-72E157754B03}"/>
              </a:ext>
            </a:extLst>
          </p:cNvPr>
          <p:cNvPicPr>
            <a:picLocks noChangeAspect="1"/>
          </p:cNvPicPr>
          <p:nvPr/>
        </p:nvPicPr>
        <p:blipFill>
          <a:blip r:embed="rId2"/>
          <a:stretch>
            <a:fillRect/>
          </a:stretch>
        </p:blipFill>
        <p:spPr>
          <a:xfrm>
            <a:off x="765313" y="2127996"/>
            <a:ext cx="2743200" cy="4026616"/>
          </a:xfrm>
          <a:prstGeom prst="rect">
            <a:avLst/>
          </a:prstGeom>
        </p:spPr>
      </p:pic>
    </p:spTree>
    <p:extLst>
      <p:ext uri="{BB962C8B-B14F-4D97-AF65-F5344CB8AC3E}">
        <p14:creationId xmlns:p14="http://schemas.microsoft.com/office/powerpoint/2010/main" val="425761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A62A-252D-A8C6-8131-217C734AE948}"/>
              </a:ext>
            </a:extLst>
          </p:cNvPr>
          <p:cNvSpPr>
            <a:spLocks noGrp="1"/>
          </p:cNvSpPr>
          <p:nvPr>
            <p:ph type="title"/>
          </p:nvPr>
        </p:nvSpPr>
        <p:spPr/>
        <p:txBody>
          <a:bodyPr/>
          <a:lstStyle/>
          <a:p>
            <a:r>
              <a:rPr lang="en-US" dirty="0">
                <a:ea typeface="Calibri Light"/>
                <a:cs typeface="Calibri Light"/>
              </a:rPr>
              <a:t>Software suggestions</a:t>
            </a:r>
            <a:endParaRPr lang="en-US" dirty="0"/>
          </a:p>
        </p:txBody>
      </p:sp>
      <p:sp>
        <p:nvSpPr>
          <p:cNvPr id="3" name="Content Placeholder 2">
            <a:extLst>
              <a:ext uri="{FF2B5EF4-FFF2-40B4-BE49-F238E27FC236}">
                <a16:creationId xmlns:a16="http://schemas.microsoft.com/office/drawing/2014/main" id="{6BC64DFB-768C-4252-1640-5F39E72E79FF}"/>
              </a:ext>
            </a:extLst>
          </p:cNvPr>
          <p:cNvSpPr>
            <a:spLocks noGrp="1"/>
          </p:cNvSpPr>
          <p:nvPr>
            <p:ph idx="1"/>
          </p:nvPr>
        </p:nvSpPr>
        <p:spPr>
          <a:xfrm>
            <a:off x="3538398" y="1845853"/>
            <a:ext cx="8267368" cy="4402546"/>
          </a:xfrm>
        </p:spPr>
        <p:txBody>
          <a:bodyPr vert="horz" lIns="91440" tIns="45720" rIns="91440" bIns="45720" rtlCol="0" anchor="t">
            <a:normAutofit fontScale="85000" lnSpcReduction="10000"/>
          </a:bodyPr>
          <a:lstStyle/>
          <a:p>
            <a:r>
              <a:rPr lang="en-US" dirty="0">
                <a:ea typeface="Calibri"/>
                <a:cs typeface="Calibri"/>
              </a:rPr>
              <a:t>Version Control</a:t>
            </a:r>
          </a:p>
          <a:p>
            <a:pPr lvl="1">
              <a:buClr>
                <a:srgbClr val="8AD0D6"/>
              </a:buClr>
              <a:buFont typeface="Courier New" charset="2"/>
              <a:buChar char="o"/>
            </a:pPr>
            <a:r>
              <a:rPr lang="en-US" dirty="0">
                <a:ea typeface="Calibri"/>
                <a:cs typeface="Calibri"/>
              </a:rPr>
              <a:t>Example: GitHub</a:t>
            </a:r>
          </a:p>
          <a:p>
            <a:pPr lvl="1">
              <a:buClr>
                <a:srgbClr val="8AD0D6"/>
              </a:buClr>
              <a:buFont typeface="Courier New" charset="2"/>
              <a:buChar char="o"/>
            </a:pPr>
            <a:r>
              <a:rPr lang="en-US" dirty="0">
                <a:ea typeface="Calibri"/>
                <a:cs typeface="Calibri"/>
              </a:rPr>
              <a:t>Used to keep track of changes, have a lot of who changed what with a short note as to why, allows you to roll back, ensures there is a consistent record including time stamps, signatures, and authentication</a:t>
            </a:r>
          </a:p>
          <a:p>
            <a:pPr>
              <a:buClr>
                <a:srgbClr val="8AD0D6"/>
              </a:buClr>
            </a:pPr>
            <a:r>
              <a:rPr lang="en-US" dirty="0">
                <a:ea typeface="Calibri"/>
                <a:cs typeface="Calibri"/>
              </a:rPr>
              <a:t>Wikis</a:t>
            </a:r>
          </a:p>
          <a:p>
            <a:pPr lvl="1">
              <a:buClr>
                <a:srgbClr val="8AD0D6"/>
              </a:buClr>
              <a:buFont typeface="Courier New" charset="2"/>
              <a:buChar char="o"/>
            </a:pPr>
            <a:r>
              <a:rPr lang="en-US" dirty="0">
                <a:ea typeface="Calibri"/>
                <a:cs typeface="Calibri"/>
              </a:rPr>
              <a:t>Example: Confluence</a:t>
            </a:r>
          </a:p>
          <a:p>
            <a:pPr lvl="1">
              <a:buClr>
                <a:srgbClr val="8AD0D6"/>
              </a:buClr>
              <a:buFont typeface="Courier New" charset="2"/>
              <a:buChar char="o"/>
            </a:pPr>
            <a:r>
              <a:rPr lang="en-US" dirty="0">
                <a:ea typeface="Calibri"/>
                <a:cs typeface="Calibri"/>
              </a:rPr>
              <a:t>Used to have multiple people be able to edit and improve the document, supposed to make sure there is one source of truth in the documentation and makes organization easier</a:t>
            </a:r>
          </a:p>
          <a:p>
            <a:pPr>
              <a:buClr>
                <a:srgbClr val="8AD0D6"/>
              </a:buClr>
            </a:pPr>
            <a:r>
              <a:rPr lang="en-US" dirty="0">
                <a:ea typeface="Calibri"/>
                <a:cs typeface="Calibri"/>
              </a:rPr>
              <a:t>Issue trackers</a:t>
            </a:r>
          </a:p>
          <a:p>
            <a:pPr lvl="1">
              <a:buClr>
                <a:srgbClr val="8AD0D6"/>
              </a:buClr>
              <a:buFont typeface="Courier New" charset="2"/>
              <a:buChar char="o"/>
            </a:pPr>
            <a:r>
              <a:rPr lang="en-US" dirty="0">
                <a:ea typeface="Calibri"/>
                <a:cs typeface="Calibri"/>
              </a:rPr>
              <a:t>Example: Jira or Linear</a:t>
            </a:r>
          </a:p>
          <a:p>
            <a:pPr lvl="1">
              <a:buClr>
                <a:srgbClr val="8AD0D6"/>
              </a:buClr>
              <a:buFont typeface="Courier New" charset="2"/>
              <a:buChar char="o"/>
            </a:pPr>
            <a:r>
              <a:rPr lang="en-US" dirty="0">
                <a:ea typeface="Calibri"/>
                <a:cs typeface="Calibri"/>
              </a:rPr>
              <a:t>Gives people visibility into issues, what's getting fixed, and what's getting changed/updated, the reason behind changes can be included in the issue tracker or bug tracking software</a:t>
            </a:r>
          </a:p>
        </p:txBody>
      </p:sp>
      <p:pic>
        <p:nvPicPr>
          <p:cNvPr id="5" name="Picture 4" descr="Spongebob (labeled as User) throwing petals at Squidward (Labeled as Me).  Caption says &quot;Jira tickets&quot; ">
            <a:extLst>
              <a:ext uri="{FF2B5EF4-FFF2-40B4-BE49-F238E27FC236}">
                <a16:creationId xmlns:a16="http://schemas.microsoft.com/office/drawing/2014/main" id="{56A3C9C7-C707-4250-8237-0A1F56EC6828}"/>
              </a:ext>
            </a:extLst>
          </p:cNvPr>
          <p:cNvPicPr>
            <a:picLocks noChangeAspect="1"/>
          </p:cNvPicPr>
          <p:nvPr/>
        </p:nvPicPr>
        <p:blipFill>
          <a:blip r:embed="rId2"/>
          <a:stretch>
            <a:fillRect/>
          </a:stretch>
        </p:blipFill>
        <p:spPr>
          <a:xfrm>
            <a:off x="649357" y="2954902"/>
            <a:ext cx="2743199" cy="1710195"/>
          </a:xfrm>
          <a:prstGeom prst="rect">
            <a:avLst/>
          </a:prstGeom>
        </p:spPr>
      </p:pic>
    </p:spTree>
    <p:extLst>
      <p:ext uri="{BB962C8B-B14F-4D97-AF65-F5344CB8AC3E}">
        <p14:creationId xmlns:p14="http://schemas.microsoft.com/office/powerpoint/2010/main" val="277820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99ED-94F4-8BB0-7C96-7FB1CD114F35}"/>
              </a:ext>
            </a:extLst>
          </p:cNvPr>
          <p:cNvSpPr>
            <a:spLocks noGrp="1"/>
          </p:cNvSpPr>
          <p:nvPr>
            <p:ph type="title"/>
          </p:nvPr>
        </p:nvSpPr>
        <p:spPr/>
        <p:txBody>
          <a:bodyPr/>
          <a:lstStyle/>
          <a:p>
            <a:r>
              <a:rPr lang="en-US" dirty="0">
                <a:ea typeface="Calibri Light"/>
                <a:cs typeface="Calibri Light"/>
              </a:rPr>
              <a:t>Why documentation is important</a:t>
            </a:r>
            <a:endParaRPr lang="en-US" dirty="0"/>
          </a:p>
        </p:txBody>
      </p:sp>
      <p:sp>
        <p:nvSpPr>
          <p:cNvPr id="3" name="Content Placeholder 2">
            <a:extLst>
              <a:ext uri="{FF2B5EF4-FFF2-40B4-BE49-F238E27FC236}">
                <a16:creationId xmlns:a16="http://schemas.microsoft.com/office/drawing/2014/main" id="{5EF22FBC-D271-9DE7-1FEB-F8067AD5E3F1}"/>
              </a:ext>
            </a:extLst>
          </p:cNvPr>
          <p:cNvSpPr>
            <a:spLocks noGrp="1"/>
          </p:cNvSpPr>
          <p:nvPr>
            <p:ph idx="1"/>
          </p:nvPr>
        </p:nvSpPr>
        <p:spPr/>
        <p:txBody>
          <a:bodyPr vert="horz" lIns="91440" tIns="45720" rIns="91440" bIns="45720" rtlCol="0" anchor="t">
            <a:normAutofit/>
          </a:bodyPr>
          <a:lstStyle/>
          <a:p>
            <a:r>
              <a:rPr lang="en-US" dirty="0"/>
              <a:t>Making sure that you have a record for later reference, don't assume you'll remember details</a:t>
            </a:r>
          </a:p>
          <a:p>
            <a:pPr>
              <a:buClr>
                <a:srgbClr val="8AD0D6"/>
              </a:buClr>
            </a:pPr>
            <a:r>
              <a:rPr lang="en-US" dirty="0"/>
              <a:t>Sharing information with others on your team or at your company</a:t>
            </a:r>
          </a:p>
          <a:p>
            <a:pPr>
              <a:buClr>
                <a:srgbClr val="8AD0D6"/>
              </a:buClr>
            </a:pPr>
            <a:r>
              <a:rPr lang="en-US" dirty="0"/>
              <a:t>Having a reference for things that need to happen repeatedly, infrequently, or be done by lots of people etc.</a:t>
            </a:r>
          </a:p>
          <a:p>
            <a:pPr>
              <a:buClr>
                <a:srgbClr val="8AD0D6"/>
              </a:buClr>
            </a:pPr>
            <a:r>
              <a:rPr lang="en-US" dirty="0"/>
              <a:t>Having a historical record so that you can see why something is the way it is without having to track down the original creator</a:t>
            </a:r>
          </a:p>
          <a:p>
            <a:pPr>
              <a:buClr>
                <a:srgbClr val="8AD0D6"/>
              </a:buClr>
            </a:pPr>
            <a:r>
              <a:rPr lang="en-US" dirty="0"/>
              <a:t>Having a place for information that doesn't require time from others to explain things to you</a:t>
            </a:r>
          </a:p>
          <a:p>
            <a:pPr>
              <a:buClr>
                <a:srgbClr val="8AD0D6"/>
              </a:buClr>
            </a:pPr>
            <a:r>
              <a:rPr lang="en-US" dirty="0"/>
              <a:t>Keeping a record so there aren't conflicting points of view, such as issues that get escalated to HR</a:t>
            </a:r>
          </a:p>
        </p:txBody>
      </p:sp>
    </p:spTree>
    <p:extLst>
      <p:ext uri="{BB962C8B-B14F-4D97-AF65-F5344CB8AC3E}">
        <p14:creationId xmlns:p14="http://schemas.microsoft.com/office/powerpoint/2010/main" val="412424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82D9-3CAA-3C30-476B-42A2D76EEF96}"/>
              </a:ext>
            </a:extLst>
          </p:cNvPr>
          <p:cNvSpPr>
            <a:spLocks noGrp="1"/>
          </p:cNvSpPr>
          <p:nvPr>
            <p:ph type="title"/>
          </p:nvPr>
        </p:nvSpPr>
        <p:spPr/>
        <p:txBody>
          <a:bodyPr/>
          <a:lstStyle/>
          <a:p>
            <a:r>
              <a:rPr lang="en-US" dirty="0">
                <a:ea typeface="+mj-lt"/>
                <a:cs typeface="+mj-lt"/>
              </a:rPr>
              <a:t>Writing documentation for others </a:t>
            </a:r>
            <a:endParaRPr lang="en-US" dirty="0"/>
          </a:p>
        </p:txBody>
      </p:sp>
      <p:sp>
        <p:nvSpPr>
          <p:cNvPr id="3" name="Content Placeholder 2">
            <a:extLst>
              <a:ext uri="{FF2B5EF4-FFF2-40B4-BE49-F238E27FC236}">
                <a16:creationId xmlns:a16="http://schemas.microsoft.com/office/drawing/2014/main" id="{7E3ADF48-E1DF-5D29-764D-667B71180B62}"/>
              </a:ext>
            </a:extLst>
          </p:cNvPr>
          <p:cNvSpPr>
            <a:spLocks noGrp="1"/>
          </p:cNvSpPr>
          <p:nvPr>
            <p:ph idx="1"/>
          </p:nvPr>
        </p:nvSpPr>
        <p:spPr>
          <a:xfrm>
            <a:off x="3637789" y="1705048"/>
            <a:ext cx="7878085" cy="4543351"/>
          </a:xfrm>
        </p:spPr>
        <p:txBody>
          <a:bodyPr vert="horz" lIns="91440" tIns="45720" rIns="91440" bIns="45720" rtlCol="0" anchor="t">
            <a:normAutofit fontScale="85000" lnSpcReduction="10000"/>
          </a:bodyPr>
          <a:lstStyle/>
          <a:p>
            <a:r>
              <a:rPr lang="en-US" dirty="0"/>
              <a:t>Writing for others means you need to think about how your document is organized </a:t>
            </a:r>
          </a:p>
          <a:p>
            <a:pPr>
              <a:buClr>
                <a:srgbClr val="8AD0D6"/>
              </a:buClr>
            </a:pPr>
            <a:r>
              <a:rPr lang="en-US" dirty="0"/>
              <a:t>Make sure that you have clarity in your words so that someone else can follow your train of thought</a:t>
            </a:r>
          </a:p>
          <a:p>
            <a:pPr>
              <a:buClr>
                <a:srgbClr val="8AD0D6"/>
              </a:buClr>
            </a:pPr>
            <a:r>
              <a:rPr lang="en-US" dirty="0"/>
              <a:t>Things like code comments can be used to make sure the next person using the code understands your thought process</a:t>
            </a:r>
          </a:p>
          <a:p>
            <a:pPr>
              <a:buClr>
                <a:srgbClr val="8AD0D6"/>
              </a:buClr>
            </a:pPr>
            <a:r>
              <a:rPr lang="en-US" dirty="0"/>
              <a:t>Examples and demonstrations are helpful so that someone else can understand how everything works</a:t>
            </a:r>
          </a:p>
          <a:p>
            <a:pPr>
              <a:buClr>
                <a:srgbClr val="8AD0D6"/>
              </a:buClr>
            </a:pPr>
            <a:r>
              <a:rPr lang="en-US" dirty="0"/>
              <a:t>Even if you think you will remember something, you won't, write the documentation for others so that you don't have to rely on your memory</a:t>
            </a:r>
          </a:p>
          <a:p>
            <a:pPr>
              <a:buClr>
                <a:srgbClr val="8AD0D6"/>
              </a:buClr>
            </a:pPr>
            <a:r>
              <a:rPr lang="en-US" dirty="0"/>
              <a:t>Assume your documentation can and will be shared widely, don't be inappropriate (examples include code comment hell)</a:t>
            </a:r>
          </a:p>
          <a:p>
            <a:pPr>
              <a:buClr>
                <a:srgbClr val="8AD0D6"/>
              </a:buClr>
            </a:pPr>
            <a:r>
              <a:rPr lang="en-US" dirty="0"/>
              <a:t>Multiple formats are helpful because you don't know who's going to read your document</a:t>
            </a:r>
          </a:p>
        </p:txBody>
      </p:sp>
      <p:pic>
        <p:nvPicPr>
          <p:cNvPr id="4" name="Picture 3" descr="Firt panel with a treasure chest: I'VE FINALLY FOUND IT... AFTER 15 YEARS Second panel: the documentation!  Third panel: //TODO: Fill this out with more details later Fourth Panel: throws document into ocean">
            <a:extLst>
              <a:ext uri="{FF2B5EF4-FFF2-40B4-BE49-F238E27FC236}">
                <a16:creationId xmlns:a16="http://schemas.microsoft.com/office/drawing/2014/main" id="{14536034-566D-ADD9-D587-3FB4B9E9499D}"/>
              </a:ext>
            </a:extLst>
          </p:cNvPr>
          <p:cNvPicPr>
            <a:picLocks noChangeAspect="1"/>
          </p:cNvPicPr>
          <p:nvPr/>
        </p:nvPicPr>
        <p:blipFill>
          <a:blip r:embed="rId2"/>
          <a:stretch>
            <a:fillRect/>
          </a:stretch>
        </p:blipFill>
        <p:spPr>
          <a:xfrm>
            <a:off x="459912" y="1848628"/>
            <a:ext cx="3028950" cy="4105275"/>
          </a:xfrm>
          <a:prstGeom prst="rect">
            <a:avLst/>
          </a:prstGeom>
        </p:spPr>
      </p:pic>
    </p:spTree>
    <p:extLst>
      <p:ext uri="{BB962C8B-B14F-4D97-AF65-F5344CB8AC3E}">
        <p14:creationId xmlns:p14="http://schemas.microsoft.com/office/powerpoint/2010/main" val="352470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425B-7C22-6C51-3CE4-04B2B8A7C32D}"/>
              </a:ext>
            </a:extLst>
          </p:cNvPr>
          <p:cNvSpPr>
            <a:spLocks noGrp="1"/>
          </p:cNvSpPr>
          <p:nvPr>
            <p:ph type="title"/>
          </p:nvPr>
        </p:nvSpPr>
        <p:spPr/>
        <p:txBody>
          <a:bodyPr/>
          <a:lstStyle/>
          <a:p>
            <a:r>
              <a:rPr lang="en-US" dirty="0">
                <a:ea typeface="+mj-lt"/>
                <a:cs typeface="+mj-lt"/>
              </a:rPr>
              <a:t>Writing documentation for yourself</a:t>
            </a:r>
            <a:endParaRPr lang="en-US" dirty="0"/>
          </a:p>
        </p:txBody>
      </p:sp>
      <p:sp>
        <p:nvSpPr>
          <p:cNvPr id="3" name="Content Placeholder 2">
            <a:extLst>
              <a:ext uri="{FF2B5EF4-FFF2-40B4-BE49-F238E27FC236}">
                <a16:creationId xmlns:a16="http://schemas.microsoft.com/office/drawing/2014/main" id="{20FE4142-4A3A-693D-64FA-C16A9AD2A699}"/>
              </a:ext>
            </a:extLst>
          </p:cNvPr>
          <p:cNvSpPr>
            <a:spLocks noGrp="1"/>
          </p:cNvSpPr>
          <p:nvPr>
            <p:ph idx="1"/>
          </p:nvPr>
        </p:nvSpPr>
        <p:spPr>
          <a:xfrm>
            <a:off x="1103312" y="2096050"/>
            <a:ext cx="5438466" cy="4152349"/>
          </a:xfrm>
        </p:spPr>
        <p:txBody>
          <a:bodyPr vert="horz" lIns="91440" tIns="45720" rIns="91440" bIns="45720" rtlCol="0" anchor="t">
            <a:normAutofit fontScale="77500" lnSpcReduction="20000"/>
          </a:bodyPr>
          <a:lstStyle/>
          <a:p>
            <a:r>
              <a:rPr lang="en-US" dirty="0"/>
              <a:t>Keeping records for yourself is useful in school and at a company to make sure that you remember everything you've done, and have the receipts</a:t>
            </a:r>
          </a:p>
          <a:p>
            <a:pPr>
              <a:buClr>
                <a:srgbClr val="8AD0D6"/>
              </a:buClr>
            </a:pPr>
            <a:r>
              <a:rPr lang="en-US" dirty="0"/>
              <a:t>Documentation can look like anything including calendars, to-do lists, notes, meeting transcripts or even short thoughts, it's just important to have records that you can organize and find</a:t>
            </a:r>
          </a:p>
          <a:p>
            <a:pPr>
              <a:buClr>
                <a:srgbClr val="8AD0D6"/>
              </a:buClr>
            </a:pPr>
            <a:r>
              <a:rPr lang="en-US" dirty="0"/>
              <a:t>Example: Personal Accomplishments, keeping track of these can help when you need to argue for promotions or raises, or even if you are put on a PIP so that you can have a record in writing</a:t>
            </a:r>
          </a:p>
          <a:p>
            <a:pPr>
              <a:buClr>
                <a:srgbClr val="8AD0D6"/>
              </a:buClr>
            </a:pPr>
            <a:r>
              <a:rPr lang="en-US" dirty="0"/>
              <a:t>Example: Personal notes, keeping track of your thoughts and day to day work can help keep you organized, but also give you a written record, nothing is firm unless it's written down</a:t>
            </a:r>
          </a:p>
          <a:p>
            <a:pPr>
              <a:buClr>
                <a:srgbClr val="8AD0D6"/>
              </a:buClr>
            </a:pPr>
            <a:r>
              <a:rPr lang="en-US" dirty="0"/>
              <a:t>Example: Links to documentation that you use frequently or infrequently</a:t>
            </a:r>
          </a:p>
        </p:txBody>
      </p:sp>
      <p:pic>
        <p:nvPicPr>
          <p:cNvPr id="5" name="Picture 4" descr="Confused Gandalf meme, says &quot;Some code I wrote last week&quot;  and than &quot;a function I wrote today&quot; and finally &quot;I have no memory of these&quot;">
            <a:extLst>
              <a:ext uri="{FF2B5EF4-FFF2-40B4-BE49-F238E27FC236}">
                <a16:creationId xmlns:a16="http://schemas.microsoft.com/office/drawing/2014/main" id="{58388594-037A-C671-6AB8-CCF4A4AE7E33}"/>
              </a:ext>
            </a:extLst>
          </p:cNvPr>
          <p:cNvPicPr>
            <a:picLocks noChangeAspect="1"/>
          </p:cNvPicPr>
          <p:nvPr/>
        </p:nvPicPr>
        <p:blipFill>
          <a:blip r:embed="rId2"/>
          <a:stretch>
            <a:fillRect/>
          </a:stretch>
        </p:blipFill>
        <p:spPr>
          <a:xfrm>
            <a:off x="7542722" y="2100892"/>
            <a:ext cx="3619499" cy="3590745"/>
          </a:xfrm>
          <a:prstGeom prst="rect">
            <a:avLst/>
          </a:prstGeom>
        </p:spPr>
      </p:pic>
    </p:spTree>
    <p:extLst>
      <p:ext uri="{BB962C8B-B14F-4D97-AF65-F5344CB8AC3E}">
        <p14:creationId xmlns:p14="http://schemas.microsoft.com/office/powerpoint/2010/main" val="274418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D6CB-F935-D47D-E0AA-0DB3B741FA9C}"/>
              </a:ext>
            </a:extLst>
          </p:cNvPr>
          <p:cNvSpPr>
            <a:spLocks noGrp="1"/>
          </p:cNvSpPr>
          <p:nvPr>
            <p:ph type="title"/>
          </p:nvPr>
        </p:nvSpPr>
        <p:spPr/>
        <p:txBody>
          <a:bodyPr/>
          <a:lstStyle/>
          <a:p>
            <a:r>
              <a:rPr lang="en-US" dirty="0"/>
              <a:t>Documentation Organization</a:t>
            </a:r>
          </a:p>
        </p:txBody>
      </p:sp>
      <p:sp>
        <p:nvSpPr>
          <p:cNvPr id="3" name="Content Placeholder 2">
            <a:extLst>
              <a:ext uri="{FF2B5EF4-FFF2-40B4-BE49-F238E27FC236}">
                <a16:creationId xmlns:a16="http://schemas.microsoft.com/office/drawing/2014/main" id="{C8964E44-BAB1-8654-956A-8B3379300E95}"/>
              </a:ext>
            </a:extLst>
          </p:cNvPr>
          <p:cNvSpPr>
            <a:spLocks noGrp="1"/>
          </p:cNvSpPr>
          <p:nvPr>
            <p:ph idx="1"/>
          </p:nvPr>
        </p:nvSpPr>
        <p:spPr>
          <a:xfrm>
            <a:off x="1103312" y="2086048"/>
            <a:ext cx="5898541" cy="4162351"/>
          </a:xfrm>
        </p:spPr>
        <p:txBody>
          <a:bodyPr vert="horz" lIns="91440" tIns="45720" rIns="91440" bIns="45720" rtlCol="0" anchor="t">
            <a:normAutofit lnSpcReduction="10000"/>
          </a:bodyPr>
          <a:lstStyle/>
          <a:p>
            <a:r>
              <a:rPr lang="en-US" dirty="0"/>
              <a:t>Documentation is only useful if people read it and can find what they need</a:t>
            </a:r>
          </a:p>
          <a:p>
            <a:pPr>
              <a:buClr>
                <a:srgbClr val="8AD0D6"/>
              </a:buClr>
            </a:pPr>
            <a:r>
              <a:rPr lang="en-US" dirty="0"/>
              <a:t>Different people will have different theories on documentation, but the commonality is that it needs to be clear and concise without being useless or obvious</a:t>
            </a:r>
          </a:p>
          <a:p>
            <a:pPr lvl="1">
              <a:buClr>
                <a:srgbClr val="8AD0D6"/>
              </a:buClr>
              <a:buFont typeface="Courier New" charset="2"/>
              <a:buChar char="o"/>
            </a:pPr>
            <a:r>
              <a:rPr lang="en-US" dirty="0"/>
              <a:t>Such as I++ //This increments </a:t>
            </a:r>
            <a:r>
              <a:rPr lang="en-US" dirty="0" err="1"/>
              <a:t>i</a:t>
            </a:r>
            <a:r>
              <a:rPr lang="en-US" dirty="0"/>
              <a:t> by one!</a:t>
            </a:r>
          </a:p>
          <a:p>
            <a:pPr>
              <a:buClr>
                <a:srgbClr val="8AD0D6"/>
              </a:buClr>
            </a:pPr>
            <a:r>
              <a:rPr lang="en-US" dirty="0"/>
              <a:t>There isn't a one size fits all organizational principal, it's by what is needed</a:t>
            </a:r>
          </a:p>
          <a:p>
            <a:pPr>
              <a:buClr>
                <a:srgbClr val="8AD0D6"/>
              </a:buClr>
            </a:pPr>
            <a:r>
              <a:rPr lang="en-US" dirty="0"/>
              <a:t>Organization can change as your documentation evolves, as you keep it up to date you may find other organization options are required</a:t>
            </a:r>
          </a:p>
        </p:txBody>
      </p:sp>
      <p:pic>
        <p:nvPicPr>
          <p:cNvPr id="4" name="Picture 3" descr="Genie says &quot;3 rules, No wishing for death, no falling in love, no bringing back dead people&quot;  Person asks &quot;Good documentation for literally anything&quot;  Genie says &quot;There are 4 rules...&quot;">
            <a:extLst>
              <a:ext uri="{FF2B5EF4-FFF2-40B4-BE49-F238E27FC236}">
                <a16:creationId xmlns:a16="http://schemas.microsoft.com/office/drawing/2014/main" id="{258C6140-AF1D-C8F6-B11A-B892DEF7AC0A}"/>
              </a:ext>
            </a:extLst>
          </p:cNvPr>
          <p:cNvPicPr>
            <a:picLocks noChangeAspect="1"/>
          </p:cNvPicPr>
          <p:nvPr/>
        </p:nvPicPr>
        <p:blipFill>
          <a:blip r:embed="rId2"/>
          <a:stretch>
            <a:fillRect/>
          </a:stretch>
        </p:blipFill>
        <p:spPr>
          <a:xfrm>
            <a:off x="7160315" y="1715122"/>
            <a:ext cx="4762500" cy="4752975"/>
          </a:xfrm>
          <a:prstGeom prst="rect">
            <a:avLst/>
          </a:prstGeom>
        </p:spPr>
      </p:pic>
    </p:spTree>
    <p:extLst>
      <p:ext uri="{BB962C8B-B14F-4D97-AF65-F5344CB8AC3E}">
        <p14:creationId xmlns:p14="http://schemas.microsoft.com/office/powerpoint/2010/main" val="31394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0B1A-955D-F20F-8D27-71DA251CCBC9}"/>
              </a:ext>
            </a:extLst>
          </p:cNvPr>
          <p:cNvSpPr>
            <a:spLocks noGrp="1"/>
          </p:cNvSpPr>
          <p:nvPr>
            <p:ph type="title"/>
          </p:nvPr>
        </p:nvSpPr>
        <p:spPr/>
        <p:txBody>
          <a:bodyPr/>
          <a:lstStyle/>
          <a:p>
            <a:r>
              <a:rPr lang="en-US" dirty="0"/>
              <a:t>Keeping Documentation up to date</a:t>
            </a:r>
          </a:p>
        </p:txBody>
      </p:sp>
      <p:sp>
        <p:nvSpPr>
          <p:cNvPr id="3" name="Content Placeholder 2">
            <a:extLst>
              <a:ext uri="{FF2B5EF4-FFF2-40B4-BE49-F238E27FC236}">
                <a16:creationId xmlns:a16="http://schemas.microsoft.com/office/drawing/2014/main" id="{73482202-C9FD-E03C-CC93-8C2DFF676769}"/>
              </a:ext>
            </a:extLst>
          </p:cNvPr>
          <p:cNvSpPr>
            <a:spLocks noGrp="1"/>
          </p:cNvSpPr>
          <p:nvPr>
            <p:ph idx="1"/>
          </p:nvPr>
        </p:nvSpPr>
        <p:spPr>
          <a:xfrm>
            <a:off x="1103312" y="1738179"/>
            <a:ext cx="6693672" cy="4510220"/>
          </a:xfrm>
        </p:spPr>
        <p:txBody>
          <a:bodyPr vert="horz" lIns="91440" tIns="45720" rIns="91440" bIns="45720" rtlCol="0" anchor="t">
            <a:normAutofit lnSpcReduction="10000"/>
          </a:bodyPr>
          <a:lstStyle/>
          <a:p>
            <a:r>
              <a:rPr lang="en-US" dirty="0"/>
              <a:t>One of the biggest failings with documentation is that it gets out of date and no one fixes it</a:t>
            </a:r>
          </a:p>
          <a:p>
            <a:pPr>
              <a:buClr>
                <a:srgbClr val="8AD0D6"/>
              </a:buClr>
            </a:pPr>
            <a:r>
              <a:rPr lang="en-US" dirty="0"/>
              <a:t>Fixing documentation should also include a schedule of checking to make sure it's up to date, this can include things like a list of what documents to change in specific scenarios</a:t>
            </a:r>
          </a:p>
          <a:p>
            <a:pPr>
              <a:buClr>
                <a:srgbClr val="8AD0D6"/>
              </a:buClr>
            </a:pPr>
            <a:r>
              <a:rPr lang="en-US" dirty="0"/>
              <a:t>Make a script to check your code examples to ensure validity</a:t>
            </a:r>
          </a:p>
          <a:p>
            <a:pPr>
              <a:buClr>
                <a:srgbClr val="8AD0D6"/>
              </a:buClr>
            </a:pPr>
            <a:r>
              <a:rPr lang="en-US" dirty="0"/>
              <a:t>Keep up a changelog or use version control so there is a dated record of the changes</a:t>
            </a:r>
          </a:p>
          <a:p>
            <a:pPr>
              <a:buClr>
                <a:srgbClr val="8AD0D6"/>
              </a:buClr>
            </a:pPr>
            <a:r>
              <a:rPr lang="en-US" dirty="0"/>
              <a:t>Fix anything you notice as an issue right away, don't assume you'll remember or have time to do it later</a:t>
            </a:r>
          </a:p>
        </p:txBody>
      </p:sp>
      <p:pic>
        <p:nvPicPr>
          <p:cNvPr id="4" name="Picture 3" descr="Stick figure looking at a computer grumpily Looking for updated documentation Latest article Jan 7 2008">
            <a:extLst>
              <a:ext uri="{FF2B5EF4-FFF2-40B4-BE49-F238E27FC236}">
                <a16:creationId xmlns:a16="http://schemas.microsoft.com/office/drawing/2014/main" id="{3F681B17-0873-9342-6137-A56CCE0AFDE5}"/>
              </a:ext>
            </a:extLst>
          </p:cNvPr>
          <p:cNvPicPr>
            <a:picLocks noChangeAspect="1"/>
          </p:cNvPicPr>
          <p:nvPr/>
        </p:nvPicPr>
        <p:blipFill>
          <a:blip r:embed="rId2"/>
          <a:stretch>
            <a:fillRect/>
          </a:stretch>
        </p:blipFill>
        <p:spPr>
          <a:xfrm>
            <a:off x="8038272" y="1851990"/>
            <a:ext cx="3528392" cy="3899453"/>
          </a:xfrm>
          <a:prstGeom prst="rect">
            <a:avLst/>
          </a:prstGeom>
        </p:spPr>
      </p:pic>
    </p:spTree>
    <p:extLst>
      <p:ext uri="{BB962C8B-B14F-4D97-AF65-F5344CB8AC3E}">
        <p14:creationId xmlns:p14="http://schemas.microsoft.com/office/powerpoint/2010/main" val="237254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7AC3-0D1E-9C93-C219-DFEF5F228F0F}"/>
              </a:ext>
            </a:extLst>
          </p:cNvPr>
          <p:cNvSpPr>
            <a:spLocks noGrp="1"/>
          </p:cNvSpPr>
          <p:nvPr>
            <p:ph type="title"/>
          </p:nvPr>
        </p:nvSpPr>
        <p:spPr/>
        <p:txBody>
          <a:bodyPr/>
          <a:lstStyle/>
          <a:p>
            <a:r>
              <a:rPr lang="en-US" dirty="0">
                <a:ea typeface="+mj-lt"/>
                <a:cs typeface="+mj-lt"/>
              </a:rPr>
              <a:t>Technical documentation</a:t>
            </a:r>
            <a:endParaRPr lang="en-US" dirty="0"/>
          </a:p>
        </p:txBody>
      </p:sp>
      <p:sp>
        <p:nvSpPr>
          <p:cNvPr id="3" name="Content Placeholder 2">
            <a:extLst>
              <a:ext uri="{FF2B5EF4-FFF2-40B4-BE49-F238E27FC236}">
                <a16:creationId xmlns:a16="http://schemas.microsoft.com/office/drawing/2014/main" id="{EBAC82E5-2529-D688-5D2C-0BA2D0891592}"/>
              </a:ext>
            </a:extLst>
          </p:cNvPr>
          <p:cNvSpPr>
            <a:spLocks noGrp="1"/>
          </p:cNvSpPr>
          <p:nvPr>
            <p:ph idx="1"/>
          </p:nvPr>
        </p:nvSpPr>
        <p:spPr>
          <a:xfrm>
            <a:off x="4611387" y="1707862"/>
            <a:ext cx="6617409" cy="4368009"/>
          </a:xfrm>
        </p:spPr>
        <p:txBody>
          <a:bodyPr vert="horz" lIns="91440" tIns="45720" rIns="91440" bIns="45720" rtlCol="0" anchor="t">
            <a:normAutofit fontScale="92500" lnSpcReduction="20000"/>
          </a:bodyPr>
          <a:lstStyle/>
          <a:p>
            <a:r>
              <a:rPr lang="en-US" dirty="0"/>
              <a:t>An important piece of technical documentation is an overview or a roadmap of how something is put together</a:t>
            </a:r>
          </a:p>
          <a:p>
            <a:pPr>
              <a:buClr>
                <a:srgbClr val="8AD0D6"/>
              </a:buClr>
            </a:pPr>
            <a:r>
              <a:rPr lang="en-US" dirty="0"/>
              <a:t>This documentation can be written and used for anything such as setting up servers, running scripts, or even working with services that aren't used often such as renewing domains or tax reports</a:t>
            </a:r>
          </a:p>
          <a:p>
            <a:pPr>
              <a:buClr>
                <a:srgbClr val="8AD0D6"/>
              </a:buClr>
            </a:pPr>
            <a:r>
              <a:rPr lang="en-US" dirty="0"/>
              <a:t>The documentation is important to make sure you are following all the known steps, this can sometimes include a checklist to ensure everyone is on the same page</a:t>
            </a:r>
          </a:p>
          <a:p>
            <a:pPr>
              <a:buClr>
                <a:srgbClr val="8AD0D6"/>
              </a:buClr>
            </a:pPr>
            <a:r>
              <a:rPr lang="en-US" dirty="0"/>
              <a:t>Technical documentation should be written so that it's accessible  to multiple categories of people, your target audience needs to be taken into account</a:t>
            </a:r>
          </a:p>
        </p:txBody>
      </p:sp>
      <p:pic>
        <p:nvPicPr>
          <p:cNvPr id="4" name="Picture 3" descr="O'rly book with a donkey on the cover, Essential Excuses for not writing documentation.  Where's the fun in just knowing what your code does.">
            <a:extLst>
              <a:ext uri="{FF2B5EF4-FFF2-40B4-BE49-F238E27FC236}">
                <a16:creationId xmlns:a16="http://schemas.microsoft.com/office/drawing/2014/main" id="{C8B8251E-475A-DDBE-B982-5177B70220CC}"/>
              </a:ext>
            </a:extLst>
          </p:cNvPr>
          <p:cNvPicPr>
            <a:picLocks noChangeAspect="1"/>
          </p:cNvPicPr>
          <p:nvPr/>
        </p:nvPicPr>
        <p:blipFill>
          <a:blip r:embed="rId2"/>
          <a:stretch>
            <a:fillRect/>
          </a:stretch>
        </p:blipFill>
        <p:spPr>
          <a:xfrm>
            <a:off x="652373" y="1705873"/>
            <a:ext cx="3756085" cy="4265762"/>
          </a:xfrm>
          <a:prstGeom prst="rect">
            <a:avLst/>
          </a:prstGeom>
        </p:spPr>
      </p:pic>
    </p:spTree>
    <p:extLst>
      <p:ext uri="{BB962C8B-B14F-4D97-AF65-F5344CB8AC3E}">
        <p14:creationId xmlns:p14="http://schemas.microsoft.com/office/powerpoint/2010/main" val="40464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ABA3-2786-C756-AC2A-E2F02843E618}"/>
              </a:ext>
            </a:extLst>
          </p:cNvPr>
          <p:cNvSpPr>
            <a:spLocks noGrp="1"/>
          </p:cNvSpPr>
          <p:nvPr>
            <p:ph type="title"/>
          </p:nvPr>
        </p:nvSpPr>
        <p:spPr/>
        <p:txBody>
          <a:bodyPr/>
          <a:lstStyle/>
          <a:p>
            <a:r>
              <a:rPr lang="en-US" dirty="0">
                <a:ea typeface="+mj-lt"/>
                <a:cs typeface="+mj-lt"/>
              </a:rPr>
              <a:t>README files</a:t>
            </a:r>
            <a:endParaRPr lang="en-US" dirty="0"/>
          </a:p>
        </p:txBody>
      </p:sp>
      <p:sp>
        <p:nvSpPr>
          <p:cNvPr id="3" name="Content Placeholder 2">
            <a:extLst>
              <a:ext uri="{FF2B5EF4-FFF2-40B4-BE49-F238E27FC236}">
                <a16:creationId xmlns:a16="http://schemas.microsoft.com/office/drawing/2014/main" id="{41A22282-2174-D739-3FD0-398070562014}"/>
              </a:ext>
            </a:extLst>
          </p:cNvPr>
          <p:cNvSpPr>
            <a:spLocks noGrp="1"/>
          </p:cNvSpPr>
          <p:nvPr>
            <p:ph idx="1"/>
          </p:nvPr>
        </p:nvSpPr>
        <p:spPr/>
        <p:txBody>
          <a:bodyPr vert="horz" lIns="91440" tIns="45720" rIns="91440" bIns="45720" rtlCol="0" anchor="t">
            <a:normAutofit fontScale="85000" lnSpcReduction="10000"/>
          </a:bodyPr>
          <a:lstStyle/>
          <a:p>
            <a:r>
              <a:rPr lang="en-US" dirty="0"/>
              <a:t>Used to have setup instructions for how to run a script/program/app including everything that needs to be installed and dependencies that are required</a:t>
            </a:r>
          </a:p>
          <a:p>
            <a:pPr>
              <a:buClr>
                <a:srgbClr val="8AD0D6"/>
              </a:buClr>
            </a:pPr>
            <a:r>
              <a:rPr lang="en-US" dirty="0"/>
              <a:t>README files are used commonly so that everyone knows where to look for the instructions, sometimes included by default if using a tool to help setup the script/program/app</a:t>
            </a:r>
          </a:p>
          <a:p>
            <a:pPr>
              <a:buClr>
                <a:srgbClr val="8AD0D6"/>
              </a:buClr>
            </a:pPr>
            <a:r>
              <a:rPr lang="en-US" dirty="0"/>
              <a:t>README is the first place people look, so the target audience should be someone that's never encountered your script/program/app before and knows nothing</a:t>
            </a:r>
          </a:p>
          <a:p>
            <a:pPr>
              <a:buClr>
                <a:srgbClr val="8AD0D6"/>
              </a:buClr>
            </a:pPr>
            <a:r>
              <a:rPr lang="en-US" dirty="0"/>
              <a:t>README files are a good general overview, but there are other common files that can be included such as AUTHORS, CHANGELOG and LICENCE</a:t>
            </a:r>
          </a:p>
          <a:p>
            <a:pPr>
              <a:buClr>
                <a:srgbClr val="8AD0D6"/>
              </a:buClr>
            </a:pPr>
            <a:r>
              <a:rPr lang="en-US" dirty="0"/>
              <a:t>Markdown is popular to use for documentation because it is easy to learn, and includes the ability to visually illustrate things, even if it doesn't get rendered correctly it's obvious what the structure is</a:t>
            </a:r>
          </a:p>
          <a:p>
            <a:pPr lvl="1">
              <a:buClr>
                <a:srgbClr val="8AD0D6"/>
              </a:buClr>
              <a:buFont typeface="Courier New" charset="2"/>
              <a:buChar char="o"/>
            </a:pPr>
            <a:r>
              <a:rPr lang="en-US" dirty="0"/>
              <a:t>There are variants of Markdown, sometimes companies will extend the standard to include extras such as Discord, GitHub and Reddit</a:t>
            </a:r>
          </a:p>
        </p:txBody>
      </p:sp>
    </p:spTree>
    <p:extLst>
      <p:ext uri="{BB962C8B-B14F-4D97-AF65-F5344CB8AC3E}">
        <p14:creationId xmlns:p14="http://schemas.microsoft.com/office/powerpoint/2010/main" val="14759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5559-5305-022B-0A3A-609868B56BE6}"/>
              </a:ext>
            </a:extLst>
          </p:cNvPr>
          <p:cNvSpPr>
            <a:spLocks noGrp="1"/>
          </p:cNvSpPr>
          <p:nvPr>
            <p:ph type="title"/>
          </p:nvPr>
        </p:nvSpPr>
        <p:spPr/>
        <p:txBody>
          <a:bodyPr/>
          <a:lstStyle/>
          <a:p>
            <a:r>
              <a:rPr lang="en-US" dirty="0">
                <a:ea typeface="+mj-lt"/>
                <a:cs typeface="+mj-lt"/>
              </a:rPr>
              <a:t>Comments in your code</a:t>
            </a:r>
            <a:endParaRPr lang="en-US" dirty="0"/>
          </a:p>
        </p:txBody>
      </p:sp>
      <p:sp>
        <p:nvSpPr>
          <p:cNvPr id="3" name="Content Placeholder 2">
            <a:extLst>
              <a:ext uri="{FF2B5EF4-FFF2-40B4-BE49-F238E27FC236}">
                <a16:creationId xmlns:a16="http://schemas.microsoft.com/office/drawing/2014/main" id="{56D89698-C06E-0BCA-DDA4-0DAD64A85083}"/>
              </a:ext>
            </a:extLst>
          </p:cNvPr>
          <p:cNvSpPr>
            <a:spLocks noGrp="1"/>
          </p:cNvSpPr>
          <p:nvPr>
            <p:ph idx="1"/>
          </p:nvPr>
        </p:nvSpPr>
        <p:spPr>
          <a:xfrm>
            <a:off x="647768" y="1854136"/>
            <a:ext cx="7654455" cy="4212046"/>
          </a:xfrm>
        </p:spPr>
        <p:txBody>
          <a:bodyPr vert="horz" lIns="91440" tIns="45720" rIns="91440" bIns="45720" rtlCol="0" anchor="t">
            <a:normAutofit fontScale="70000" lnSpcReduction="20000"/>
          </a:bodyPr>
          <a:lstStyle/>
          <a:p>
            <a:r>
              <a:rPr lang="en-US" dirty="0"/>
              <a:t>Different people have different opinions, you will likely form your own opinion and it will likely change as you gain experience, you're likely to get conflicting advice</a:t>
            </a:r>
          </a:p>
          <a:p>
            <a:pPr lvl="1">
              <a:buClr>
                <a:srgbClr val="8AD0D6"/>
              </a:buClr>
              <a:buFont typeface="Courier New" charset="2"/>
              <a:buChar char="o"/>
            </a:pPr>
            <a:r>
              <a:rPr lang="en-US" sz="2000" dirty="0"/>
              <a:t>The code is the documentation</a:t>
            </a:r>
          </a:p>
          <a:p>
            <a:pPr lvl="1">
              <a:buClr>
                <a:srgbClr val="8AD0D6"/>
              </a:buClr>
              <a:buFont typeface="Courier New" charset="2"/>
              <a:buChar char="o"/>
            </a:pPr>
            <a:r>
              <a:rPr lang="en-US" sz="2000" dirty="0"/>
              <a:t>Code documentation is just some helpful pointers through the codebase</a:t>
            </a:r>
          </a:p>
          <a:p>
            <a:pPr lvl="1">
              <a:buClr>
                <a:srgbClr val="8AD0D6"/>
              </a:buClr>
              <a:buFont typeface="Courier New" charset="2"/>
              <a:buChar char="o"/>
            </a:pPr>
            <a:r>
              <a:rPr lang="en-US" sz="2000" dirty="0"/>
              <a:t>Everything in the code should have documentation</a:t>
            </a:r>
            <a:endParaRPr lang="en-US" dirty="0"/>
          </a:p>
          <a:p>
            <a:pPr>
              <a:buClr>
                <a:srgbClr val="8AD0D6"/>
              </a:buClr>
            </a:pPr>
            <a:r>
              <a:rPr lang="en-US" dirty="0"/>
              <a:t>Header comments before the code can include authors, variable and function names, or even instructions on code running/usage opinions vary on if this is the right way to go</a:t>
            </a:r>
          </a:p>
          <a:p>
            <a:pPr lvl="1">
              <a:buClr>
                <a:srgbClr val="8AD0D6"/>
              </a:buClr>
              <a:buFont typeface="Courier New" charset="2"/>
              <a:buChar char="o"/>
            </a:pPr>
            <a:r>
              <a:rPr lang="en-US" dirty="0"/>
              <a:t>Header comments can also be block comments before each function with description and use cases</a:t>
            </a:r>
          </a:p>
          <a:p>
            <a:pPr>
              <a:buClr>
                <a:srgbClr val="8AD0D6"/>
              </a:buClr>
            </a:pPr>
            <a:r>
              <a:rPr lang="en-US" dirty="0"/>
              <a:t>Names are also documentation, function, variable and class names can be used as code documentation</a:t>
            </a:r>
          </a:p>
          <a:p>
            <a:pPr lvl="1">
              <a:buClr>
                <a:srgbClr val="8AD0D6"/>
              </a:buClr>
              <a:buFont typeface="Courier New" charset="2"/>
              <a:buChar char="o"/>
            </a:pPr>
            <a:r>
              <a:rPr lang="en-US" dirty="0"/>
              <a:t>There are some naming conventions that are out there sometimes by language or by programmer, or by philosophy.  Such as </a:t>
            </a:r>
            <a:r>
              <a:rPr lang="en-US" dirty="0" err="1"/>
              <a:t>MyVariable</a:t>
            </a:r>
            <a:r>
              <a:rPr lang="en-US" dirty="0"/>
              <a:t>, </a:t>
            </a:r>
            <a:r>
              <a:rPr lang="en-US" dirty="0" err="1"/>
              <a:t>myVariable</a:t>
            </a:r>
            <a:r>
              <a:rPr lang="en-US" dirty="0"/>
              <a:t>, </a:t>
            </a:r>
            <a:r>
              <a:rPr lang="en-US" dirty="0" err="1"/>
              <a:t>my_variable</a:t>
            </a:r>
            <a:r>
              <a:rPr lang="en-US" dirty="0"/>
              <a:t>, MYVARIABLE, my-variable, or My-Variable</a:t>
            </a:r>
          </a:p>
          <a:p>
            <a:pPr>
              <a:buClr>
                <a:srgbClr val="8AD0D6"/>
              </a:buClr>
            </a:pPr>
            <a:r>
              <a:rPr lang="en-US" dirty="0"/>
              <a:t>Unit tests and executable examples can be another form of documentation for code</a:t>
            </a:r>
          </a:p>
        </p:txBody>
      </p:sp>
      <p:pic>
        <p:nvPicPr>
          <p:cNvPr id="4" name="Picture 3" descr="Yoda says: WHEN A NEW DEVELOPER ASKS FOR DOCUMENTATION I AM THE DOCUMENTATION">
            <a:extLst>
              <a:ext uri="{FF2B5EF4-FFF2-40B4-BE49-F238E27FC236}">
                <a16:creationId xmlns:a16="http://schemas.microsoft.com/office/drawing/2014/main" id="{81BF39A4-F100-EAF0-7EEC-6955E9AA7EAB}"/>
              </a:ext>
            </a:extLst>
          </p:cNvPr>
          <p:cNvPicPr>
            <a:picLocks noChangeAspect="1"/>
          </p:cNvPicPr>
          <p:nvPr/>
        </p:nvPicPr>
        <p:blipFill>
          <a:blip r:embed="rId2"/>
          <a:stretch>
            <a:fillRect/>
          </a:stretch>
        </p:blipFill>
        <p:spPr>
          <a:xfrm>
            <a:off x="8521945" y="1851034"/>
            <a:ext cx="3329609" cy="4042328"/>
          </a:xfrm>
          <a:prstGeom prst="rect">
            <a:avLst/>
          </a:prstGeom>
        </p:spPr>
      </p:pic>
    </p:spTree>
    <p:extLst>
      <p:ext uri="{BB962C8B-B14F-4D97-AF65-F5344CB8AC3E}">
        <p14:creationId xmlns:p14="http://schemas.microsoft.com/office/powerpoint/2010/main" val="818759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How to … Write documentation</vt:lpstr>
      <vt:lpstr>Why documentation is important</vt:lpstr>
      <vt:lpstr>Writing documentation for others </vt:lpstr>
      <vt:lpstr>Writing documentation for yourself</vt:lpstr>
      <vt:lpstr>Documentation Organization</vt:lpstr>
      <vt:lpstr>Keeping Documentation up to date</vt:lpstr>
      <vt:lpstr>Technical documentation</vt:lpstr>
      <vt:lpstr>README files</vt:lpstr>
      <vt:lpstr>Comments in your code</vt:lpstr>
      <vt:lpstr>Accessibility </vt:lpstr>
      <vt:lpstr>AI and documentation, README and comments</vt:lpstr>
      <vt:lpstr>Software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608</cp:revision>
  <dcterms:created xsi:type="dcterms:W3CDTF">2024-12-18T16:19:32Z</dcterms:created>
  <dcterms:modified xsi:type="dcterms:W3CDTF">2025-11-21T20:46:09Z</dcterms:modified>
</cp:coreProperties>
</file>